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53.png" ContentType="image/png"/>
  <Override PartName="/ppt/media/image52.png" ContentType="image/png"/>
  <Override PartName="/ppt/media/image51.png" ContentType="image/png"/>
  <Override PartName="/ppt/media/image46.wmf" ContentType="image/x-wmf"/>
  <Override PartName="/ppt/media/image50.png" ContentType="image/png"/>
  <Override PartName="/ppt/media/image45.wmf" ContentType="image/x-wmf"/>
  <Override PartName="/ppt/media/image44.tif" ContentType="image/tiff"/>
  <Override PartName="/ppt/media/image43.tif" ContentType="image/tiff"/>
  <Override PartName="/ppt/media/image42.wmf" ContentType="image/x-wmf"/>
  <Override PartName="/ppt/media/image41.wmf" ContentType="image/x-wmf"/>
  <Override PartName="/ppt/media/image40.wmf" ContentType="image/x-wmf"/>
  <Override PartName="/ppt/media/image38.wmf" ContentType="image/x-wmf"/>
  <Override PartName="/ppt/media/image37.wmf" ContentType="image/x-wmf"/>
  <Override PartName="/ppt/media/image16.tif" ContentType="image/tiff"/>
  <Override PartName="/ppt/media/image48.png" ContentType="image/png"/>
  <Override PartName="/ppt/media/image18.wmf" ContentType="image/x-wmf"/>
  <Override PartName="/ppt/media/image49.png" ContentType="image/png"/>
  <Override PartName="/ppt/media/image19.wmf" ContentType="image/x-wmf"/>
  <Override PartName="/ppt/media/image20.tif" ContentType="image/tiff"/>
  <Override PartName="/ppt/media/image23.tif" ContentType="image/tiff"/>
  <Override PartName="/ppt/media/image54.png" ContentType="image/png"/>
  <Override PartName="/ppt/media/image24.wmf" ContentType="image/x-wmf"/>
  <Override PartName="/ppt/media/image11.wmf" ContentType="image/x-wmf"/>
  <Override PartName="/ppt/media/image36.wmf" ContentType="image/x-wmf"/>
  <Override PartName="/ppt/media/image39.png" ContentType="image/png"/>
  <Override PartName="/ppt/media/image14.png" ContentType="image/png"/>
  <Override PartName="/ppt/media/image2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25.wmf" ContentType="image/x-wmf"/>
  <Override PartName="/ppt/media/image30.png" ContentType="image/png"/>
  <Override PartName="/ppt/media/image26.wmf" ContentType="image/x-wmf"/>
  <Override PartName="/ppt/media/image31.png" ContentType="image/png"/>
  <Override PartName="/ppt/media/image32.png" ContentType="image/png"/>
  <Override PartName="/ppt/media/image33.png" ContentType="image/png"/>
  <Override PartName="/ppt/media/image10.png" ContentType="image/png"/>
  <Override PartName="/ppt/media/image35.png" ContentType="image/png"/>
  <Override PartName="/ppt/media/image9.wmf" ContentType="image/x-wmf"/>
  <Override PartName="/ppt/media/image7.tif" ContentType="image/tiff"/>
  <Override PartName="/ppt/media/image6.wmf" ContentType="image/x-wmf"/>
  <Override PartName="/ppt/media/image34.png" ContentType="image/png"/>
  <Override PartName="/ppt/media/image4.tif" ContentType="image/tiff"/>
  <Override PartName="/ppt/media/image15.jpeg" ContentType="image/jpeg"/>
  <Override PartName="/ppt/media/image13.jpeg" ContentType="image/jpeg"/>
  <Override PartName="/ppt/media/image17.tif" ContentType="image/tiff"/>
  <Override PartName="/ppt/media/image12.jpeg" ContentType="image/jpeg"/>
  <Override PartName="/ppt/media/image8.png" ContentType="image/png"/>
  <Override PartName="/ppt/media/image1.png" ContentType="image/png"/>
  <Override PartName="/ppt/media/image3.png" ContentType="image/png"/>
  <Override PartName="/ppt/media/image5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latin typeface="Times New Roman"/>
              </a:rPr>
              <a:t>&lt;header&gt;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465DE39-6041-4CCF-9582-1140BEDCBEF7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AU" sz="2000" spc="-1" strike="noStrike"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4371313-AD41-405C-B24A-868335291A4B}" type="slidenum">
              <a:rPr b="0" lang="en-AU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AU" sz="2000" spc="-1" strike="noStrike">
              <a:latin typeface="Arial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54C9628-7570-4FCB-90CB-9BB1AB0FE5BD}" type="slidenum">
              <a:rPr b="0" lang="en-AU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AU" sz="2000" spc="-1" strike="noStrike">
              <a:latin typeface="Arial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99A3B86-BD8E-429C-B38F-19D156812088}" type="slidenum">
              <a:rPr b="0" lang="en-AU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AU" sz="2000" spc="-1" strike="noStrike"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EEEEA5-D49D-4E28-AB7F-10EC7FB40F22}" type="slidenum">
              <a:rPr b="0" lang="en-AU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050466E-51FB-40C0-A01E-EBE505A85376}" type="datetime">
              <a:rPr b="0" lang="en-AU" sz="1200" spc="-1" strike="noStrike">
                <a:solidFill>
                  <a:srgbClr val="8b8b8b"/>
                </a:solidFill>
                <a:latin typeface="Calibri"/>
              </a:rPr>
              <a:t>14/02/18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472C8D6-C493-4D74-B05C-0329F3BE02C3}" type="slidenum">
              <a:rPr b="0" lang="en-A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A7B2064-728F-42E1-9A3B-D988691F81E1}" type="datetime">
              <a:rPr b="0" lang="en-AU" sz="1200" spc="-1" strike="noStrike">
                <a:solidFill>
                  <a:srgbClr val="8b8b8b"/>
                </a:solidFill>
                <a:latin typeface="Calibri"/>
              </a:rPr>
              <a:t>14/02/18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769250B-3506-4283-82D0-40300A0705AA}" type="slidenum">
              <a:rPr b="0" lang="en-A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5AC2353-562F-4FBC-9AB0-55B48E66F81F}" type="datetime">
              <a:rPr b="0" lang="en-AU" sz="1200" spc="-1" strike="noStrike">
                <a:solidFill>
                  <a:srgbClr val="8b8b8b"/>
                </a:solidFill>
                <a:latin typeface="Calibri"/>
              </a:rPr>
              <a:t>14/02/18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E0EC530-8C22-4FA1-954D-D169FE0D48B2}" type="slidenum">
              <a:rPr b="0" lang="en-A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image" Target="../media/image18.wmf"/><Relationship Id="rId5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ti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image" Target="../media/image24.wmf"/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wmf"/><Relationship Id="rId15" Type="http://schemas.openxmlformats.org/officeDocument/2006/relationships/image" Target="../media/image37.wmf"/><Relationship Id="rId16" Type="http://schemas.openxmlformats.org/officeDocument/2006/relationships/image" Target="../media/image38.wmf"/><Relationship Id="rId17" Type="http://schemas.openxmlformats.org/officeDocument/2006/relationships/image" Target="../media/image39.png"/><Relationship Id="rId18" Type="http://schemas.openxmlformats.org/officeDocument/2006/relationships/slideLayout" Target="../slideLayouts/slideLayout25.xml"/><Relationship Id="rId19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Relationship Id="rId3" Type="http://schemas.openxmlformats.org/officeDocument/2006/relationships/image" Target="../media/image42.wmf"/><Relationship Id="rId4" Type="http://schemas.openxmlformats.org/officeDocument/2006/relationships/image" Target="../media/image43.tif"/><Relationship Id="rId5" Type="http://schemas.openxmlformats.org/officeDocument/2006/relationships/image" Target="../media/image44.tif"/><Relationship Id="rId6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Digging Deeper</a:t>
            </a:r>
            <a:br/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Neural Networks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Dr Chris McCool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130" name="Picture 3" descr=""/>
          <p:cNvPicPr/>
          <p:nvPr/>
        </p:nvPicPr>
        <p:blipFill>
          <a:blip r:embed="rId1"/>
          <a:srcRect l="0" t="0" r="8580" b="0"/>
          <a:stretch/>
        </p:blipFill>
        <p:spPr>
          <a:xfrm>
            <a:off x="8620560" y="9360"/>
            <a:ext cx="3551040" cy="156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Transfer Learning and Fine-Tuning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838080" y="1825560"/>
            <a:ext cx="109090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Transfer learning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Rapid to train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Overcomes data paucity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Allows the use of ”complicated” DCNNs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2" descr=""/>
          <p:cNvPicPr/>
          <p:nvPr/>
        </p:nvPicPr>
        <p:blipFill>
          <a:blip r:embed="rId1"/>
          <a:stretch/>
        </p:blipFill>
        <p:spPr>
          <a:xfrm>
            <a:off x="657360" y="3422160"/>
            <a:ext cx="10877040" cy="339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Object Detection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Object Detection Using DCNNs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677160" y="1528920"/>
            <a:ext cx="8596440" cy="4512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Faster RCNN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Object detection in a single network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00280" indent="-3427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Propose potential regions of interest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00280" indent="-3427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Classify regions as being the object of interest or not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 descr=""/>
          <p:cNvPicPr/>
          <p:nvPr/>
        </p:nvPicPr>
        <p:blipFill>
          <a:blip r:embed="rId1"/>
          <a:stretch/>
        </p:blipFill>
        <p:spPr>
          <a:xfrm>
            <a:off x="387000" y="3857760"/>
            <a:ext cx="11502000" cy="29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Object Detection Using DCNNs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Picture 3" descr=""/>
          <p:cNvPicPr/>
          <p:nvPr/>
        </p:nvPicPr>
        <p:blipFill>
          <a:blip r:embed="rId1"/>
          <a:stretch/>
        </p:blipFill>
        <p:spPr>
          <a:xfrm>
            <a:off x="5101560" y="1690560"/>
            <a:ext cx="6603840" cy="416124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0" y="6488640"/>
            <a:ext cx="6629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Object Detection in Video using Faster R-CNN”, P. Ramachandran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76" name="Picture 5" descr=""/>
          <p:cNvPicPr/>
          <p:nvPr/>
        </p:nvPicPr>
        <p:blipFill>
          <a:blip r:embed="rId2"/>
          <a:srcRect l="40990" t="10072" r="40082" b="25307"/>
          <a:stretch/>
        </p:blipFill>
        <p:spPr>
          <a:xfrm>
            <a:off x="419760" y="2327040"/>
            <a:ext cx="3313080" cy="286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79" dur="indefinite" restart="never" nodeType="tmRoot">
          <p:childTnLst>
            <p:seq>
              <p:cTn id="80" restart="whenNotActive" nodeType="interactiveSeq" fill="hold">
                <p:childTnLst>
                  <p:par>
                    <p:cTn id="81" fill="hold">
                      <p:stCondLst/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Model Compression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Model Compression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838080" y="1825560"/>
            <a:ext cx="58104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Deep CNNs require specialised hardware to train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Also require similar hardware to run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Classify an image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How can we do this on a robot or mobile phone?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How can we do this with 1000’s of queries a second?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 a limited resource budget?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Picture 4" descr=""/>
          <p:cNvPicPr/>
          <p:nvPr/>
        </p:nvPicPr>
        <p:blipFill>
          <a:blip r:embed="rId1"/>
          <a:stretch/>
        </p:blipFill>
        <p:spPr>
          <a:xfrm>
            <a:off x="6648840" y="2503440"/>
            <a:ext cx="5319360" cy="343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4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51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03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DCNNs: for resource limited environments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2" name="Picture 4" descr=""/>
          <p:cNvPicPr/>
          <p:nvPr/>
        </p:nvPicPr>
        <p:blipFill>
          <a:blip r:embed="rId1"/>
          <a:stretch/>
        </p:blipFill>
        <p:spPr>
          <a:xfrm>
            <a:off x="117000" y="1813680"/>
            <a:ext cx="7431840" cy="4805640"/>
          </a:xfrm>
          <a:prstGeom prst="rect">
            <a:avLst/>
          </a:prstGeom>
          <a:ln>
            <a:noFill/>
          </a:ln>
        </p:spPr>
      </p:pic>
      <p:pic>
        <p:nvPicPr>
          <p:cNvPr id="183" name="Picture 2" descr=""/>
          <p:cNvPicPr/>
          <p:nvPr/>
        </p:nvPicPr>
        <p:blipFill>
          <a:blip r:embed="rId2"/>
          <a:stretch/>
        </p:blipFill>
        <p:spPr>
          <a:xfrm>
            <a:off x="8299440" y="3193920"/>
            <a:ext cx="3579840" cy="204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677160" y="518040"/>
            <a:ext cx="10313280" cy="13204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DCNNs: for resource limited environments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Picture 6" descr=""/>
          <p:cNvPicPr/>
          <p:nvPr/>
        </p:nvPicPr>
        <p:blipFill>
          <a:blip r:embed="rId1"/>
          <a:stretch/>
        </p:blipFill>
        <p:spPr>
          <a:xfrm>
            <a:off x="285840" y="1614600"/>
            <a:ext cx="2790360" cy="2157120"/>
          </a:xfrm>
          <a:prstGeom prst="rect">
            <a:avLst/>
          </a:prstGeom>
          <a:ln>
            <a:noFill/>
          </a:ln>
        </p:spPr>
      </p:pic>
      <p:pic>
        <p:nvPicPr>
          <p:cNvPr id="186" name="Picture 9" descr=""/>
          <p:cNvPicPr/>
          <p:nvPr/>
        </p:nvPicPr>
        <p:blipFill>
          <a:blip r:embed="rId2"/>
          <a:stretch/>
        </p:blipFill>
        <p:spPr>
          <a:xfrm>
            <a:off x="1366920" y="4249440"/>
            <a:ext cx="4026240" cy="1981440"/>
          </a:xfrm>
          <a:prstGeom prst="rect">
            <a:avLst/>
          </a:prstGeom>
          <a:ln>
            <a:noFill/>
          </a:ln>
        </p:spPr>
      </p:pic>
      <p:pic>
        <p:nvPicPr>
          <p:cNvPr id="187" name="Picture 8" descr=""/>
          <p:cNvPicPr/>
          <p:nvPr/>
        </p:nvPicPr>
        <p:blipFill>
          <a:blip r:embed="rId3"/>
          <a:stretch/>
        </p:blipFill>
        <p:spPr>
          <a:xfrm>
            <a:off x="8017560" y="4249440"/>
            <a:ext cx="3452400" cy="2259360"/>
          </a:xfrm>
          <a:prstGeom prst="rect">
            <a:avLst/>
          </a:prstGeom>
          <a:ln>
            <a:noFill/>
          </a:ln>
        </p:spPr>
      </p:pic>
      <p:pic>
        <p:nvPicPr>
          <p:cNvPr id="188" name="Picture 12" descr=""/>
          <p:cNvPicPr/>
          <p:nvPr/>
        </p:nvPicPr>
        <p:blipFill>
          <a:blip r:embed="rId4"/>
          <a:stretch/>
        </p:blipFill>
        <p:spPr>
          <a:xfrm>
            <a:off x="5210640" y="1614600"/>
            <a:ext cx="3342960" cy="20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Model Compression: pruning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677160" y="2160720"/>
            <a:ext cx="6015600" cy="388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Anwar et al. proposed pruning the network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Retrain the network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Han et al.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Pruning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Quantization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Huffman coding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Reduce memory by 49 times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Reduced computation time by 3.5 times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3" descr=""/>
          <p:cNvPicPr/>
          <p:nvPr/>
        </p:nvPicPr>
        <p:blipFill>
          <a:blip r:embed="rId1"/>
          <a:stretch/>
        </p:blipFill>
        <p:spPr>
          <a:xfrm>
            <a:off x="7351920" y="1463040"/>
            <a:ext cx="3560760" cy="529740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87480" y="6271560"/>
            <a:ext cx="7264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S. Anwar, K. Hwang, and W. Sung, “Structured pruning of deep convolutional neural networks,” </a:t>
            </a:r>
            <a:r>
              <a:rPr b="0" i="1" lang="en-AU" sz="1000" spc="-1" strike="noStrike">
                <a:solidFill>
                  <a:srgbClr val="000000"/>
                </a:solidFill>
                <a:latin typeface="Calibri"/>
              </a:rPr>
              <a:t>ArXiv</a:t>
            </a:r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, 2015.</a:t>
            </a:r>
            <a:br/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S. Han, M. H, and W. Dally, “Deep compression: Compressing deep neural networks with pruning, trained quantization and huffman coding,” </a:t>
            </a:r>
            <a:r>
              <a:rPr b="0" i="1" lang="en-AU" sz="1000" spc="-1" strike="noStrike">
                <a:solidFill>
                  <a:srgbClr val="000000"/>
                </a:solidFill>
                <a:latin typeface="Calibri"/>
              </a:rPr>
              <a:t>ICLR</a:t>
            </a:r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, 2016.</a:t>
            </a:r>
            <a:br/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Table 1"/>
          <p:cNvGraphicFramePr/>
          <p:nvPr/>
        </p:nvGraphicFramePr>
        <p:xfrm>
          <a:off x="15480" y="309960"/>
          <a:ext cx="12191760" cy="5315400"/>
        </p:xfrm>
        <a:graphic>
          <a:graphicData uri="http://schemas.openxmlformats.org/drawingml/2006/table">
            <a:tbl>
              <a:tblPr/>
              <a:tblGrid>
                <a:gridCol w="2212920"/>
                <a:gridCol w="7418880"/>
                <a:gridCol w="2559960"/>
              </a:tblGrid>
              <a:tr h="855000"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AU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Time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AU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Presentation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516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AU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Practical Session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6516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2180160"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AU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12.45am – 2.45pm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A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Digging Deeper: Neural networks</a:t>
                      </a:r>
                      <a:endParaRPr b="0" lang="en-A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 Overview of NNs</a:t>
                      </a:r>
                      <a:endParaRPr b="0" lang="en-A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 Convolutional NNs</a:t>
                      </a:r>
                      <a:endParaRPr b="0" lang="en-A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 Deep learning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516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NN analysis in Python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6516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855000"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AU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2.45pm – 3.00pm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Break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516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6516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855000"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AU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3.00pm – 4.30pm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Extended topics: NNs</a:t>
                      </a:r>
                      <a:br/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NNs for 2D images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516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NN analysis in Python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6516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1296720"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AU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4.30pm – 5.00pm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558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Extended topics: NNs</a:t>
                      </a:r>
                      <a:endParaRPr b="0" lang="en-A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Deep Learning Systems</a:t>
                      </a:r>
                      <a:endParaRPr b="0" lang="en-A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Concluding remarks: Day 2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558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516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A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 prac.</a:t>
                      </a:r>
                      <a:endParaRPr b="0" lang="en-AU" sz="2800" spc="-1" strike="noStrike">
                        <a:latin typeface="Arial"/>
                      </a:endParaRPr>
                    </a:p>
                  </a:txBody>
                  <a:tcPr marL="6516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Model Compression: distillation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673560" y="169848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Distill” the information from a complicated model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Approximate the function represented by the complicated network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Modelling the class distribution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From Bucila et al. and more recently Hinton et al.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402480" y="6449040"/>
            <a:ext cx="99298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C. Bucila, R. Caruana, and A. Niculescu-Mizil, “Model compression,” </a:t>
            </a:r>
            <a:r>
              <a:rPr b="0" i="1" lang="en-AU" sz="1000" spc="-1" strike="noStrike">
                <a:solidFill>
                  <a:srgbClr val="000000"/>
                </a:solidFill>
                <a:latin typeface="Calibri"/>
              </a:rPr>
              <a:t>KDD</a:t>
            </a:r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, 2006.</a:t>
            </a:r>
            <a:br/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G. Hinton, O. Vinyals, and J. Dean, “Distilling the knowledge in a neural network,” </a:t>
            </a:r>
            <a:r>
              <a:rPr b="0" i="1" lang="en-AU" sz="1000" spc="-1" strike="noStrike">
                <a:solidFill>
                  <a:srgbClr val="000000"/>
                </a:solidFill>
                <a:latin typeface="Calibri"/>
              </a:rPr>
              <a:t>NIPS Deep Learning Workshop</a:t>
            </a:r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, 2014.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196" name="Picture 6" descr=""/>
          <p:cNvPicPr/>
          <p:nvPr/>
        </p:nvPicPr>
        <p:blipFill>
          <a:blip r:embed="rId1"/>
          <a:stretch/>
        </p:blipFill>
        <p:spPr>
          <a:xfrm>
            <a:off x="1766160" y="3816720"/>
            <a:ext cx="5406120" cy="1140120"/>
          </a:xfrm>
          <a:prstGeom prst="rect">
            <a:avLst/>
          </a:prstGeom>
          <a:ln w="19080">
            <a:solidFill>
              <a:srgbClr val="698e18"/>
            </a:solidFill>
            <a:round/>
          </a:ln>
        </p:spPr>
      </p:pic>
      <p:sp>
        <p:nvSpPr>
          <p:cNvPr id="197" name="Line 4"/>
          <p:cNvSpPr/>
          <p:nvPr/>
        </p:nvSpPr>
        <p:spPr>
          <a:xfrm>
            <a:off x="4971600" y="5887080"/>
            <a:ext cx="13680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Line 5"/>
          <p:cNvSpPr/>
          <p:nvPr/>
        </p:nvSpPr>
        <p:spPr>
          <a:xfrm>
            <a:off x="4475520" y="5884200"/>
            <a:ext cx="13716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Line 6"/>
          <p:cNvSpPr/>
          <p:nvPr/>
        </p:nvSpPr>
        <p:spPr>
          <a:xfrm>
            <a:off x="4310280" y="5885640"/>
            <a:ext cx="13716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Line 7"/>
          <p:cNvSpPr/>
          <p:nvPr/>
        </p:nvSpPr>
        <p:spPr>
          <a:xfrm>
            <a:off x="4806360" y="5881680"/>
            <a:ext cx="13680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8"/>
          <p:cNvSpPr/>
          <p:nvPr/>
        </p:nvSpPr>
        <p:spPr>
          <a:xfrm>
            <a:off x="4641120" y="5883120"/>
            <a:ext cx="13680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9"/>
          <p:cNvSpPr/>
          <p:nvPr/>
        </p:nvSpPr>
        <p:spPr>
          <a:xfrm>
            <a:off x="4145040" y="5885640"/>
            <a:ext cx="13716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10"/>
          <p:cNvSpPr/>
          <p:nvPr/>
        </p:nvSpPr>
        <p:spPr>
          <a:xfrm>
            <a:off x="3976560" y="5885640"/>
            <a:ext cx="13680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11"/>
          <p:cNvSpPr/>
          <p:nvPr/>
        </p:nvSpPr>
        <p:spPr>
          <a:xfrm>
            <a:off x="3807720" y="5887080"/>
            <a:ext cx="13680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2"/>
          <p:cNvSpPr/>
          <p:nvPr/>
        </p:nvSpPr>
        <p:spPr>
          <a:xfrm>
            <a:off x="3720960" y="5783760"/>
            <a:ext cx="109440" cy="20664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3"/>
          <p:cNvSpPr/>
          <p:nvPr/>
        </p:nvSpPr>
        <p:spPr>
          <a:xfrm>
            <a:off x="3889800" y="5784840"/>
            <a:ext cx="109440" cy="20664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4058280" y="5783760"/>
            <a:ext cx="109440" cy="20664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5"/>
          <p:cNvSpPr/>
          <p:nvPr/>
        </p:nvSpPr>
        <p:spPr>
          <a:xfrm>
            <a:off x="4227120" y="5783760"/>
            <a:ext cx="109440" cy="20664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6"/>
          <p:cNvSpPr/>
          <p:nvPr/>
        </p:nvSpPr>
        <p:spPr>
          <a:xfrm>
            <a:off x="4392360" y="5783760"/>
            <a:ext cx="109440" cy="20664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17"/>
          <p:cNvSpPr/>
          <p:nvPr/>
        </p:nvSpPr>
        <p:spPr>
          <a:xfrm>
            <a:off x="4557600" y="5782320"/>
            <a:ext cx="109440" cy="20664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18"/>
          <p:cNvSpPr/>
          <p:nvPr/>
        </p:nvSpPr>
        <p:spPr>
          <a:xfrm>
            <a:off x="4722840" y="5781240"/>
            <a:ext cx="109440" cy="20664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9"/>
          <p:cNvSpPr/>
          <p:nvPr/>
        </p:nvSpPr>
        <p:spPr>
          <a:xfrm>
            <a:off x="4888080" y="5779800"/>
            <a:ext cx="109440" cy="206640"/>
          </a:xfrm>
          <a:prstGeom prst="roundRect">
            <a:avLst>
              <a:gd name="adj" fmla="val 16667"/>
            </a:avLst>
          </a:prstGeom>
          <a:solidFill>
            <a:srgbClr val="da81b6"/>
          </a:solidFill>
          <a:ln>
            <a:solidFill>
              <a:srgbClr val="be8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20"/>
          <p:cNvSpPr/>
          <p:nvPr/>
        </p:nvSpPr>
        <p:spPr>
          <a:xfrm>
            <a:off x="5053680" y="5784840"/>
            <a:ext cx="109440" cy="206640"/>
          </a:xfrm>
          <a:prstGeom prst="roundRect">
            <a:avLst>
              <a:gd name="adj" fmla="val 16667"/>
            </a:avLst>
          </a:prstGeom>
          <a:solidFill>
            <a:srgbClr val="cd1d22"/>
          </a:solidFill>
          <a:ln>
            <a:solidFill>
              <a:srgbClr val="c047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21"/>
          <p:cNvSpPr/>
          <p:nvPr/>
        </p:nvSpPr>
        <p:spPr>
          <a:xfrm>
            <a:off x="3621960" y="5562720"/>
            <a:ext cx="1694880" cy="720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2"/>
          <p:cNvSpPr/>
          <p:nvPr/>
        </p:nvSpPr>
        <p:spPr>
          <a:xfrm flipH="1">
            <a:off x="4468680" y="5014800"/>
            <a:ext cx="6120" cy="4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Model Compression: distillation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Distill” the information from a complicated model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Approximate the function represented by the complicated network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Modelling the class distribution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From Bucila et al. and more recently Hinton et al.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3172680" y="4088880"/>
            <a:ext cx="3706920" cy="17812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19" name="Formula 3"/>
              <p:cNvSpPr txBox="1"/>
              <p:nvPr/>
            </p:nvSpPr>
            <p:spPr>
              <a:xfrm>
                <a:off x="2268360" y="4646880"/>
                <a:ext cx="11372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𝑦</m:t>
                    </m:r>
                    <m:r>
                      <m:t xml:space="preserve">=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20" name="CustomShape 4"/>
          <p:cNvSpPr/>
          <p:nvPr/>
        </p:nvSpPr>
        <p:spPr>
          <a:xfrm>
            <a:off x="2268360" y="4646880"/>
            <a:ext cx="1137240" cy="369000"/>
          </a:xfrm>
          <a:prstGeom prst="rect">
            <a:avLst/>
          </a:prstGeom>
          <a:blipFill>
            <a:blip r:embed="rId2"/>
            <a:stretch>
              <a:fillRect l="0" t="0" r="0" b="-654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402480" y="6449040"/>
            <a:ext cx="99298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C. Bucila, R. Caruana, and A. Niculescu-Mizil, “Model compression,” </a:t>
            </a:r>
            <a:r>
              <a:rPr b="0" i="1" lang="en-AU" sz="1000" spc="-1" strike="noStrike">
                <a:solidFill>
                  <a:srgbClr val="000000"/>
                </a:solidFill>
                <a:latin typeface="Calibri"/>
              </a:rPr>
              <a:t>KDD</a:t>
            </a:r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, 2006.</a:t>
            </a:r>
            <a:br/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G. Hinton, O. Vinyals, and J. Dean, “Distilling the knowledge in a neural network,” </a:t>
            </a:r>
            <a:r>
              <a:rPr b="0" i="1" lang="en-AU" sz="1000" spc="-1" strike="noStrike">
                <a:solidFill>
                  <a:srgbClr val="000000"/>
                </a:solidFill>
                <a:latin typeface="Calibri"/>
              </a:rPr>
              <a:t>NIPS Deep Learning Workshop</a:t>
            </a:r>
            <a:r>
              <a:rPr b="0" lang="en-AU" sz="1000" spc="-1" strike="noStrike">
                <a:solidFill>
                  <a:srgbClr val="000000"/>
                </a:solidFill>
                <a:latin typeface="Calibri"/>
              </a:rPr>
              <a:t>, 2014.</a:t>
            </a:r>
            <a:endParaRPr b="0" lang="en-AU" sz="10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5" descr=""/>
          <p:cNvPicPr/>
          <p:nvPr/>
        </p:nvPicPr>
        <p:blipFill>
          <a:blip r:embed="rId1"/>
          <a:stretch/>
        </p:blipFill>
        <p:spPr>
          <a:xfrm>
            <a:off x="2409120" y="1845000"/>
            <a:ext cx="5406120" cy="1140120"/>
          </a:xfrm>
          <a:prstGeom prst="rect">
            <a:avLst/>
          </a:prstGeom>
          <a:ln w="19080">
            <a:solidFill>
              <a:srgbClr val="698e18"/>
            </a:solidFill>
            <a:round/>
          </a:ln>
        </p:spPr>
      </p:pic>
      <p:sp>
        <p:nvSpPr>
          <p:cNvPr id="223" name="Line 1"/>
          <p:cNvSpPr/>
          <p:nvPr/>
        </p:nvSpPr>
        <p:spPr>
          <a:xfrm>
            <a:off x="4493160" y="5264640"/>
            <a:ext cx="20844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Line 2"/>
          <p:cNvSpPr/>
          <p:nvPr/>
        </p:nvSpPr>
        <p:spPr>
          <a:xfrm>
            <a:off x="3739320" y="5260680"/>
            <a:ext cx="20808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Line 3"/>
          <p:cNvSpPr/>
          <p:nvPr/>
        </p:nvSpPr>
        <p:spPr>
          <a:xfrm>
            <a:off x="3487680" y="5262840"/>
            <a:ext cx="20844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Line 4"/>
          <p:cNvSpPr/>
          <p:nvPr/>
        </p:nvSpPr>
        <p:spPr>
          <a:xfrm>
            <a:off x="4241880" y="5257080"/>
            <a:ext cx="20844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Line 5"/>
          <p:cNvSpPr/>
          <p:nvPr/>
        </p:nvSpPr>
        <p:spPr>
          <a:xfrm>
            <a:off x="3990600" y="5258880"/>
            <a:ext cx="20844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Line 6"/>
          <p:cNvSpPr/>
          <p:nvPr/>
        </p:nvSpPr>
        <p:spPr>
          <a:xfrm>
            <a:off x="3236400" y="5262840"/>
            <a:ext cx="20844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Line 7"/>
          <p:cNvSpPr/>
          <p:nvPr/>
        </p:nvSpPr>
        <p:spPr>
          <a:xfrm>
            <a:off x="2979720" y="5262840"/>
            <a:ext cx="20844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8"/>
          <p:cNvSpPr/>
          <p:nvPr/>
        </p:nvSpPr>
        <p:spPr>
          <a:xfrm>
            <a:off x="2723400" y="5264640"/>
            <a:ext cx="208080" cy="3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9"/>
          <p:cNvSpPr/>
          <p:nvPr/>
        </p:nvSpPr>
        <p:spPr>
          <a:xfrm>
            <a:off x="2591280" y="5107680"/>
            <a:ext cx="166680" cy="31428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0"/>
          <p:cNvSpPr/>
          <p:nvPr/>
        </p:nvSpPr>
        <p:spPr>
          <a:xfrm>
            <a:off x="2847960" y="5109480"/>
            <a:ext cx="166680" cy="31428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1"/>
          <p:cNvSpPr/>
          <p:nvPr/>
        </p:nvSpPr>
        <p:spPr>
          <a:xfrm>
            <a:off x="3104280" y="5107680"/>
            <a:ext cx="166680" cy="31428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12"/>
          <p:cNvSpPr/>
          <p:nvPr/>
        </p:nvSpPr>
        <p:spPr>
          <a:xfrm>
            <a:off x="3360960" y="5107680"/>
            <a:ext cx="166680" cy="31428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3"/>
          <p:cNvSpPr/>
          <p:nvPr/>
        </p:nvSpPr>
        <p:spPr>
          <a:xfrm>
            <a:off x="3612240" y="5107680"/>
            <a:ext cx="166680" cy="31428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4"/>
          <p:cNvSpPr/>
          <p:nvPr/>
        </p:nvSpPr>
        <p:spPr>
          <a:xfrm>
            <a:off x="3863880" y="5105520"/>
            <a:ext cx="166680" cy="31428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15"/>
          <p:cNvSpPr/>
          <p:nvPr/>
        </p:nvSpPr>
        <p:spPr>
          <a:xfrm>
            <a:off x="4115160" y="5103720"/>
            <a:ext cx="166680" cy="314280"/>
          </a:xfrm>
          <a:prstGeom prst="roundRect">
            <a:avLst>
              <a:gd name="adj" fmla="val 16667"/>
            </a:avLst>
          </a:prstGeom>
          <a:solidFill>
            <a:srgbClr val="fddbb7"/>
          </a:solidFill>
          <a:ln>
            <a:solidFill>
              <a:srgbClr val="ed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6"/>
          <p:cNvSpPr/>
          <p:nvPr/>
        </p:nvSpPr>
        <p:spPr>
          <a:xfrm>
            <a:off x="4366440" y="5101560"/>
            <a:ext cx="166680" cy="314280"/>
          </a:xfrm>
          <a:prstGeom prst="roundRect">
            <a:avLst>
              <a:gd name="adj" fmla="val 16667"/>
            </a:avLst>
          </a:prstGeom>
          <a:solidFill>
            <a:srgbClr val="da81b6"/>
          </a:solidFill>
          <a:ln>
            <a:solidFill>
              <a:srgbClr val="be8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17"/>
          <p:cNvSpPr/>
          <p:nvPr/>
        </p:nvSpPr>
        <p:spPr>
          <a:xfrm>
            <a:off x="4617720" y="5109480"/>
            <a:ext cx="166680" cy="314280"/>
          </a:xfrm>
          <a:prstGeom prst="roundRect">
            <a:avLst>
              <a:gd name="adj" fmla="val 16667"/>
            </a:avLst>
          </a:prstGeom>
          <a:solidFill>
            <a:srgbClr val="cd1d22"/>
          </a:solidFill>
          <a:ln>
            <a:solidFill>
              <a:srgbClr val="c047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8"/>
          <p:cNvSpPr/>
          <p:nvPr/>
        </p:nvSpPr>
        <p:spPr>
          <a:xfrm>
            <a:off x="2440440" y="4771440"/>
            <a:ext cx="2577600" cy="10958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1" name="Picture 26" descr=""/>
          <p:cNvPicPr/>
          <p:nvPr/>
        </p:nvPicPr>
        <p:blipFill>
          <a:blip r:embed="rId2"/>
          <a:stretch/>
        </p:blipFill>
        <p:spPr>
          <a:xfrm>
            <a:off x="137160" y="14738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242" name="Picture 27" descr=""/>
          <p:cNvPicPr/>
          <p:nvPr/>
        </p:nvPicPr>
        <p:blipFill>
          <a:blip r:embed="rId3"/>
          <a:stretch/>
        </p:blipFill>
        <p:spPr>
          <a:xfrm>
            <a:off x="241200" y="161460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243" name="Line 19"/>
          <p:cNvSpPr/>
          <p:nvPr/>
        </p:nvSpPr>
        <p:spPr>
          <a:xfrm>
            <a:off x="291240" y="2753640"/>
            <a:ext cx="246960" cy="37980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Line 20"/>
          <p:cNvSpPr/>
          <p:nvPr/>
        </p:nvSpPr>
        <p:spPr>
          <a:xfrm>
            <a:off x="1333080" y="1673640"/>
            <a:ext cx="246960" cy="37980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Line 21"/>
          <p:cNvSpPr/>
          <p:nvPr/>
        </p:nvSpPr>
        <p:spPr>
          <a:xfrm>
            <a:off x="255240" y="1632240"/>
            <a:ext cx="246600" cy="37980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22"/>
          <p:cNvSpPr/>
          <p:nvPr/>
        </p:nvSpPr>
        <p:spPr>
          <a:xfrm>
            <a:off x="1861200" y="2415960"/>
            <a:ext cx="45288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23"/>
          <p:cNvSpPr/>
          <p:nvPr/>
        </p:nvSpPr>
        <p:spPr>
          <a:xfrm>
            <a:off x="8003160" y="2454120"/>
            <a:ext cx="45288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8" name="Picture 3" descr=""/>
          <p:cNvPicPr/>
          <p:nvPr/>
        </p:nvPicPr>
        <p:blipFill>
          <a:blip r:embed="rId4"/>
          <a:stretch/>
        </p:blipFill>
        <p:spPr>
          <a:xfrm>
            <a:off x="538200" y="207108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249" name="CustomShape 24"/>
          <p:cNvSpPr/>
          <p:nvPr/>
        </p:nvSpPr>
        <p:spPr>
          <a:xfrm>
            <a:off x="1863720" y="5319720"/>
            <a:ext cx="45288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5"/>
          <p:cNvSpPr/>
          <p:nvPr/>
        </p:nvSpPr>
        <p:spPr>
          <a:xfrm>
            <a:off x="5211000" y="5315760"/>
            <a:ext cx="45288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1" name="Picture 2" descr=""/>
          <p:cNvPicPr/>
          <p:nvPr/>
        </p:nvPicPr>
        <p:blipFill>
          <a:blip r:embed="rId5"/>
          <a:stretch/>
        </p:blipFill>
        <p:spPr>
          <a:xfrm>
            <a:off x="8730000" y="1776600"/>
            <a:ext cx="1573200" cy="756000"/>
          </a:xfrm>
          <a:prstGeom prst="rect">
            <a:avLst/>
          </a:prstGeom>
          <a:ln>
            <a:noFill/>
          </a:ln>
        </p:spPr>
      </p:pic>
      <p:pic>
        <p:nvPicPr>
          <p:cNvPr id="252" name="Picture 2" descr=""/>
          <p:cNvPicPr/>
          <p:nvPr/>
        </p:nvPicPr>
        <p:blipFill>
          <a:blip r:embed="rId6"/>
          <a:stretch/>
        </p:blipFill>
        <p:spPr>
          <a:xfrm>
            <a:off x="8882640" y="1928880"/>
            <a:ext cx="1573200" cy="756000"/>
          </a:xfrm>
          <a:prstGeom prst="rect">
            <a:avLst/>
          </a:prstGeom>
          <a:ln>
            <a:noFill/>
          </a:ln>
        </p:spPr>
      </p:pic>
      <p:sp>
        <p:nvSpPr>
          <p:cNvPr id="253" name="Line 26"/>
          <p:cNvSpPr/>
          <p:nvPr/>
        </p:nvSpPr>
        <p:spPr>
          <a:xfrm>
            <a:off x="10461240" y="1925280"/>
            <a:ext cx="246960" cy="37980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Line 27"/>
          <p:cNvSpPr/>
          <p:nvPr/>
        </p:nvSpPr>
        <p:spPr>
          <a:xfrm>
            <a:off x="8903160" y="1903320"/>
            <a:ext cx="246960" cy="38016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Line 28"/>
          <p:cNvSpPr/>
          <p:nvPr/>
        </p:nvSpPr>
        <p:spPr>
          <a:xfrm>
            <a:off x="8888760" y="2627280"/>
            <a:ext cx="246960" cy="37980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6" name="Picture 2" descr=""/>
          <p:cNvPicPr/>
          <p:nvPr/>
        </p:nvPicPr>
        <p:blipFill>
          <a:blip r:embed="rId7"/>
          <a:stretch/>
        </p:blipFill>
        <p:spPr>
          <a:xfrm>
            <a:off x="9142200" y="2252520"/>
            <a:ext cx="1573200" cy="7560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57" name="Formula 29"/>
              <p:cNvSpPr txBox="1"/>
              <p:nvPr/>
            </p:nvSpPr>
            <p:spPr>
              <a:xfrm>
                <a:off x="9318600" y="3232440"/>
                <a:ext cx="11372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𝑦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58" name="CustomShape 30"/>
          <p:cNvSpPr/>
          <p:nvPr/>
        </p:nvSpPr>
        <p:spPr>
          <a:xfrm>
            <a:off x="9318600" y="3232440"/>
            <a:ext cx="1137240" cy="369000"/>
          </a:xfrm>
          <a:prstGeom prst="rect">
            <a:avLst/>
          </a:prstGeom>
          <a:blipFill>
            <a:blip r:embed="rId8"/>
            <a:stretch>
              <a:fillRect l="0" t="0" r="0" b="-654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9" name="Formula 31"/>
              <p:cNvSpPr txBox="1"/>
              <p:nvPr/>
            </p:nvSpPr>
            <p:spPr>
              <a:xfrm>
                <a:off x="421920" y="3232440"/>
                <a:ext cx="11372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𝑋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0" name="CustomShape 32"/>
          <p:cNvSpPr/>
          <p:nvPr/>
        </p:nvSpPr>
        <p:spPr>
          <a:xfrm>
            <a:off x="421920" y="3232440"/>
            <a:ext cx="1137240" cy="369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10"/>
          <a:stretch/>
        </p:blipFill>
        <p:spPr>
          <a:xfrm>
            <a:off x="5890320" y="4622400"/>
            <a:ext cx="1573200" cy="756000"/>
          </a:xfrm>
          <a:prstGeom prst="rect">
            <a:avLst/>
          </a:prstGeom>
          <a:ln>
            <a:noFill/>
          </a:ln>
        </p:spPr>
      </p:pic>
      <p:pic>
        <p:nvPicPr>
          <p:cNvPr id="262" name="Picture 62" descr=""/>
          <p:cNvPicPr/>
          <p:nvPr/>
        </p:nvPicPr>
        <p:blipFill>
          <a:blip r:embed="rId11"/>
          <a:stretch/>
        </p:blipFill>
        <p:spPr>
          <a:xfrm>
            <a:off x="6042600" y="4775040"/>
            <a:ext cx="1573200" cy="756000"/>
          </a:xfrm>
          <a:prstGeom prst="rect">
            <a:avLst/>
          </a:prstGeom>
          <a:ln>
            <a:noFill/>
          </a:ln>
        </p:spPr>
      </p:pic>
      <p:sp>
        <p:nvSpPr>
          <p:cNvPr id="263" name="Line 33"/>
          <p:cNvSpPr/>
          <p:nvPr/>
        </p:nvSpPr>
        <p:spPr>
          <a:xfrm>
            <a:off x="7621560" y="4771440"/>
            <a:ext cx="246600" cy="37980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Line 34"/>
          <p:cNvSpPr/>
          <p:nvPr/>
        </p:nvSpPr>
        <p:spPr>
          <a:xfrm>
            <a:off x="6063480" y="4749480"/>
            <a:ext cx="246600" cy="37980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35"/>
          <p:cNvSpPr/>
          <p:nvPr/>
        </p:nvSpPr>
        <p:spPr>
          <a:xfrm>
            <a:off x="6049080" y="5473440"/>
            <a:ext cx="246600" cy="37980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6" name="Picture 2" descr=""/>
          <p:cNvPicPr/>
          <p:nvPr/>
        </p:nvPicPr>
        <p:blipFill>
          <a:blip r:embed="rId12"/>
          <a:stretch/>
        </p:blipFill>
        <p:spPr>
          <a:xfrm>
            <a:off x="6302520" y="5098680"/>
            <a:ext cx="1573200" cy="7560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67" name="Formula 36"/>
              <p:cNvSpPr txBox="1"/>
              <p:nvPr/>
            </p:nvSpPr>
            <p:spPr>
              <a:xfrm>
                <a:off x="6478560" y="6078240"/>
                <a:ext cx="11372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𝑦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68" name="CustomShape 37"/>
          <p:cNvSpPr/>
          <p:nvPr/>
        </p:nvSpPr>
        <p:spPr>
          <a:xfrm>
            <a:off x="6478560" y="6078240"/>
            <a:ext cx="1137240" cy="369000"/>
          </a:xfrm>
          <a:prstGeom prst="rect">
            <a:avLst/>
          </a:prstGeom>
          <a:blipFill>
            <a:blip r:embed="rId13"/>
            <a:stretch>
              <a:fillRect l="0" t="0" r="0" b="-654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69" name="CustomShape 38"/>
          <p:cNvSpPr/>
          <p:nvPr/>
        </p:nvSpPr>
        <p:spPr>
          <a:xfrm>
            <a:off x="7176960" y="3532320"/>
            <a:ext cx="3065760" cy="2824200"/>
          </a:xfrm>
          <a:custGeom>
            <a:avLst/>
            <a:gdLst/>
            <a:ahLst/>
            <a:rect l="l" t="t" r="r" b="b"/>
            <a:pathLst>
              <a:path w="2864281" h="2849526">
                <a:moveTo>
                  <a:pt x="0" y="2849526"/>
                </a:moveTo>
                <a:cubicBezTo>
                  <a:pt x="1119963" y="2661684"/>
                  <a:pt x="2239926" y="2473842"/>
                  <a:pt x="2679405" y="1998921"/>
                </a:cubicBezTo>
                <a:cubicBezTo>
                  <a:pt x="3118884" y="1524000"/>
                  <a:pt x="2636875" y="0"/>
                  <a:pt x="2636875" y="0"/>
                </a:cubicBezTo>
                <a:lnTo>
                  <a:pt x="2636875" y="0"/>
                </a:lnTo>
              </a:path>
            </a:pathLst>
          </a:custGeom>
          <a:noFill/>
          <a:ln w="47520">
            <a:headEnd len="med" type="triangle" w="med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Picture 70" descr=""/>
          <p:cNvPicPr/>
          <p:nvPr/>
        </p:nvPicPr>
        <p:blipFill>
          <a:blip r:embed="rId14"/>
          <a:stretch/>
        </p:blipFill>
        <p:spPr>
          <a:xfrm>
            <a:off x="219240" y="430380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271" name="Picture 71" descr=""/>
          <p:cNvPicPr/>
          <p:nvPr/>
        </p:nvPicPr>
        <p:blipFill>
          <a:blip r:embed="rId15"/>
          <a:stretch/>
        </p:blipFill>
        <p:spPr>
          <a:xfrm>
            <a:off x="323280" y="444492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272" name="Line 39"/>
          <p:cNvSpPr/>
          <p:nvPr/>
        </p:nvSpPr>
        <p:spPr>
          <a:xfrm>
            <a:off x="373320" y="5583600"/>
            <a:ext cx="246960" cy="38016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Line 40"/>
          <p:cNvSpPr/>
          <p:nvPr/>
        </p:nvSpPr>
        <p:spPr>
          <a:xfrm>
            <a:off x="1415160" y="4503600"/>
            <a:ext cx="246960" cy="38016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Line 41"/>
          <p:cNvSpPr/>
          <p:nvPr/>
        </p:nvSpPr>
        <p:spPr>
          <a:xfrm>
            <a:off x="336960" y="4462560"/>
            <a:ext cx="246960" cy="379800"/>
          </a:xfrm>
          <a:prstGeom prst="line">
            <a:avLst/>
          </a:prstGeom>
          <a:ln w="44280"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5" name="Picture 76" descr=""/>
          <p:cNvPicPr/>
          <p:nvPr/>
        </p:nvPicPr>
        <p:blipFill>
          <a:blip r:embed="rId16"/>
          <a:stretch/>
        </p:blipFill>
        <p:spPr>
          <a:xfrm>
            <a:off x="620280" y="4901400"/>
            <a:ext cx="1079640" cy="107964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76" name="Formula 42"/>
              <p:cNvSpPr txBox="1"/>
              <p:nvPr/>
            </p:nvSpPr>
            <p:spPr>
              <a:xfrm>
                <a:off x="504000" y="6062400"/>
                <a:ext cx="11372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𝑋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77" name="CustomShape 43"/>
          <p:cNvSpPr/>
          <p:nvPr/>
        </p:nvSpPr>
        <p:spPr>
          <a:xfrm>
            <a:off x="504000" y="6062400"/>
            <a:ext cx="1137240" cy="36900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78" name="TextShape 4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Model Compression: distillation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Other Trends in DCNNs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Feature Embedding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Rather than classification, learning a feature vector that is “close” to other classes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Unsupervised Approaches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Deep Auto-Encoders and Variational Auto-Encoders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Feature Embedding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networks for classification learn a specific classification layer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Alternative: use the method to learn an embedding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CustomShape 3"/>
          <p:cNvSpPr/>
          <p:nvPr/>
        </p:nvSpPr>
        <p:spPr>
          <a:xfrm rot="20107200">
            <a:off x="3365640" y="3839760"/>
            <a:ext cx="4317120" cy="2394000"/>
          </a:xfrm>
          <a:prstGeom prst="ellipse">
            <a:avLst/>
          </a:prstGeom>
          <a:solidFill>
            <a:schemeClr val="accent1">
              <a:alpha val="2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788760" y="4889880"/>
            <a:ext cx="417600" cy="417600"/>
          </a:xfrm>
          <a:prstGeom prst="rect">
            <a:avLst/>
          </a:prstGeom>
          <a:ln>
            <a:noFill/>
          </a:ln>
        </p:spPr>
      </p:pic>
      <p:pic>
        <p:nvPicPr>
          <p:cNvPr id="285" name="Picture 5" descr=""/>
          <p:cNvPicPr/>
          <p:nvPr/>
        </p:nvPicPr>
        <p:blipFill>
          <a:blip r:embed="rId2"/>
          <a:stretch/>
        </p:blipFill>
        <p:spPr>
          <a:xfrm>
            <a:off x="1340280" y="4304160"/>
            <a:ext cx="420840" cy="420840"/>
          </a:xfrm>
          <a:prstGeom prst="rect">
            <a:avLst/>
          </a:prstGeom>
          <a:ln>
            <a:noFill/>
          </a:ln>
        </p:spPr>
      </p:pic>
      <p:pic>
        <p:nvPicPr>
          <p:cNvPr id="286" name="Picture 6" descr=""/>
          <p:cNvPicPr/>
          <p:nvPr/>
        </p:nvPicPr>
        <p:blipFill>
          <a:blip r:embed="rId3"/>
          <a:stretch/>
        </p:blipFill>
        <p:spPr>
          <a:xfrm>
            <a:off x="1079280" y="5382720"/>
            <a:ext cx="420840" cy="420840"/>
          </a:xfrm>
          <a:prstGeom prst="rect">
            <a:avLst/>
          </a:prstGeom>
          <a:ln>
            <a:noFill/>
          </a:ln>
        </p:spPr>
      </p:pic>
      <p:pic>
        <p:nvPicPr>
          <p:cNvPr id="287" name="Picture 7" descr=""/>
          <p:cNvPicPr/>
          <p:nvPr/>
        </p:nvPicPr>
        <p:blipFill>
          <a:blip r:embed="rId4"/>
          <a:srcRect l="21209" t="30742" r="59381" b="55302"/>
          <a:stretch/>
        </p:blipFill>
        <p:spPr>
          <a:xfrm>
            <a:off x="8220600" y="4704120"/>
            <a:ext cx="799920" cy="468360"/>
          </a:xfrm>
          <a:prstGeom prst="rect">
            <a:avLst/>
          </a:prstGeom>
          <a:ln>
            <a:noFill/>
          </a:ln>
        </p:spPr>
      </p:pic>
      <p:pic>
        <p:nvPicPr>
          <p:cNvPr id="288" name="Picture 8" descr=""/>
          <p:cNvPicPr/>
          <p:nvPr/>
        </p:nvPicPr>
        <p:blipFill>
          <a:blip r:embed="rId5"/>
          <a:srcRect l="24433" t="50892" r="65503" b="26788"/>
          <a:stretch/>
        </p:blipFill>
        <p:spPr>
          <a:xfrm>
            <a:off x="9173160" y="4019400"/>
            <a:ext cx="414360" cy="74880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1199520" y="5010120"/>
            <a:ext cx="3186360" cy="561600"/>
          </a:xfrm>
          <a:custGeom>
            <a:avLst/>
            <a:gdLst/>
            <a:ahLst/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680">
            <a:solidFill>
              <a:schemeClr val="tx1"/>
            </a:solidFill>
            <a:tailEnd len="lg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5"/>
          <p:cNvSpPr/>
          <p:nvPr/>
        </p:nvSpPr>
        <p:spPr>
          <a:xfrm flipV="1">
            <a:off x="1506960" y="5691600"/>
            <a:ext cx="2878920" cy="111240"/>
          </a:xfrm>
          <a:custGeom>
            <a:avLst/>
            <a:gdLst/>
            <a:ahLst/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680">
            <a:solidFill>
              <a:schemeClr val="tx1"/>
            </a:solidFill>
            <a:tailEnd len="lg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6"/>
          <p:cNvSpPr/>
          <p:nvPr/>
        </p:nvSpPr>
        <p:spPr>
          <a:xfrm>
            <a:off x="1761480" y="4462920"/>
            <a:ext cx="2744640" cy="1108800"/>
          </a:xfrm>
          <a:custGeom>
            <a:avLst/>
            <a:gdLst/>
            <a:ahLst/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680">
            <a:solidFill>
              <a:schemeClr val="tx1"/>
            </a:solidFill>
            <a:tailEnd len="lg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7"/>
          <p:cNvSpPr/>
          <p:nvPr/>
        </p:nvSpPr>
        <p:spPr>
          <a:xfrm>
            <a:off x="4082040" y="5256360"/>
            <a:ext cx="657000" cy="630720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8"/>
          <p:cNvSpPr/>
          <p:nvPr/>
        </p:nvSpPr>
        <p:spPr>
          <a:xfrm flipH="1" flipV="1">
            <a:off x="6543000" y="4704120"/>
            <a:ext cx="1676520" cy="207360"/>
          </a:xfrm>
          <a:custGeom>
            <a:avLst/>
            <a:gdLst/>
            <a:ahLst/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680">
            <a:solidFill>
              <a:schemeClr val="tx1"/>
            </a:solidFill>
            <a:tailEnd len="lg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9"/>
          <p:cNvSpPr/>
          <p:nvPr/>
        </p:nvSpPr>
        <p:spPr>
          <a:xfrm flipH="1">
            <a:off x="6543720" y="4147920"/>
            <a:ext cx="2629440" cy="366840"/>
          </a:xfrm>
          <a:custGeom>
            <a:avLst/>
            <a:gdLst/>
            <a:ahLst/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680">
            <a:solidFill>
              <a:schemeClr val="tx1"/>
            </a:solidFill>
            <a:tailEnd len="lg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0"/>
          <p:cNvSpPr/>
          <p:nvPr/>
        </p:nvSpPr>
        <p:spPr>
          <a:xfrm>
            <a:off x="6215040" y="4258440"/>
            <a:ext cx="657000" cy="63072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1"/>
          <p:cNvSpPr/>
          <p:nvPr/>
        </p:nvSpPr>
        <p:spPr>
          <a:xfrm flipV="1">
            <a:off x="4747680" y="4703400"/>
            <a:ext cx="1467000" cy="73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custDash>
              <a:ds d="100000" sp="100000"/>
            </a:custDash>
            <a:headEnd len="lg" type="triangle" w="med"/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7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814480" y="3571920"/>
            <a:ext cx="3766320" cy="3256200"/>
          </a:xfrm>
          <a:prstGeom prst="rect">
            <a:avLst/>
          </a:prstGeom>
          <a:solidFill>
            <a:schemeClr val="accent6">
              <a:alpha val="14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Feature Embedding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networks for classification learn a specific classification layer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Alternative: use the method to learn an embedding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 “pairs” of images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CustomShape 4"/>
          <p:cNvSpPr/>
          <p:nvPr/>
        </p:nvSpPr>
        <p:spPr>
          <a:xfrm flipH="1">
            <a:off x="3105360" y="3857040"/>
            <a:ext cx="366840" cy="1188720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5"/>
          <p:cNvSpPr/>
          <p:nvPr/>
        </p:nvSpPr>
        <p:spPr>
          <a:xfrm flipH="1">
            <a:off x="4037760" y="3970800"/>
            <a:ext cx="522360" cy="961560"/>
          </a:xfrm>
          <a:prstGeom prst="cube">
            <a:avLst>
              <a:gd name="adj" fmla="val 48421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6"/>
          <p:cNvSpPr/>
          <p:nvPr/>
        </p:nvSpPr>
        <p:spPr>
          <a:xfrm flipH="1">
            <a:off x="5153760" y="4385520"/>
            <a:ext cx="483480" cy="258840"/>
          </a:xfrm>
          <a:prstGeom prst="cube">
            <a:avLst>
              <a:gd name="adj" fmla="val 26256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7"/>
          <p:cNvSpPr/>
          <p:nvPr/>
        </p:nvSpPr>
        <p:spPr>
          <a:xfrm>
            <a:off x="2526480" y="45151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8"/>
          <p:cNvSpPr/>
          <p:nvPr/>
        </p:nvSpPr>
        <p:spPr>
          <a:xfrm>
            <a:off x="3492360" y="45151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9"/>
          <p:cNvSpPr/>
          <p:nvPr/>
        </p:nvSpPr>
        <p:spPr>
          <a:xfrm>
            <a:off x="4607640" y="45151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10"/>
          <p:cNvSpPr/>
          <p:nvPr/>
        </p:nvSpPr>
        <p:spPr>
          <a:xfrm>
            <a:off x="5674680" y="45151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1"/>
          <p:cNvSpPr/>
          <p:nvPr/>
        </p:nvSpPr>
        <p:spPr>
          <a:xfrm>
            <a:off x="6581520" y="4575240"/>
            <a:ext cx="972000" cy="57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2"/>
          <p:cNvSpPr/>
          <p:nvPr/>
        </p:nvSpPr>
        <p:spPr>
          <a:xfrm flipH="1">
            <a:off x="6256800" y="3719520"/>
            <a:ext cx="81000" cy="1432440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9" name="Picture 33" descr=""/>
          <p:cNvPicPr/>
          <p:nvPr/>
        </p:nvPicPr>
        <p:blipFill>
          <a:blip r:embed="rId1"/>
          <a:stretch/>
        </p:blipFill>
        <p:spPr>
          <a:xfrm>
            <a:off x="1427040" y="556272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310" name="Picture 34" descr=""/>
          <p:cNvPicPr/>
          <p:nvPr/>
        </p:nvPicPr>
        <p:blipFill>
          <a:blip r:embed="rId2"/>
          <a:stretch/>
        </p:blipFill>
        <p:spPr>
          <a:xfrm>
            <a:off x="1427040" y="3910680"/>
            <a:ext cx="1059840" cy="1059840"/>
          </a:xfrm>
          <a:prstGeom prst="rect">
            <a:avLst/>
          </a:prstGeom>
          <a:ln>
            <a:noFill/>
          </a:ln>
        </p:spPr>
      </p:pic>
      <p:sp>
        <p:nvSpPr>
          <p:cNvPr id="311" name="CustomShape 13"/>
          <p:cNvSpPr/>
          <p:nvPr/>
        </p:nvSpPr>
        <p:spPr>
          <a:xfrm flipH="1">
            <a:off x="3186720" y="5518440"/>
            <a:ext cx="366840" cy="1188720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4"/>
          <p:cNvSpPr/>
          <p:nvPr/>
        </p:nvSpPr>
        <p:spPr>
          <a:xfrm flipH="1">
            <a:off x="4118760" y="5632200"/>
            <a:ext cx="522360" cy="961560"/>
          </a:xfrm>
          <a:prstGeom prst="cube">
            <a:avLst>
              <a:gd name="adj" fmla="val 48421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5"/>
          <p:cNvSpPr/>
          <p:nvPr/>
        </p:nvSpPr>
        <p:spPr>
          <a:xfrm flipH="1">
            <a:off x="5235120" y="6046920"/>
            <a:ext cx="483480" cy="258840"/>
          </a:xfrm>
          <a:prstGeom prst="cube">
            <a:avLst>
              <a:gd name="adj" fmla="val 26256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6"/>
          <p:cNvSpPr/>
          <p:nvPr/>
        </p:nvSpPr>
        <p:spPr>
          <a:xfrm>
            <a:off x="2607840" y="61765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7"/>
          <p:cNvSpPr/>
          <p:nvPr/>
        </p:nvSpPr>
        <p:spPr>
          <a:xfrm>
            <a:off x="3573360" y="61765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8"/>
          <p:cNvSpPr/>
          <p:nvPr/>
        </p:nvSpPr>
        <p:spPr>
          <a:xfrm>
            <a:off x="4689000" y="61765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9"/>
          <p:cNvSpPr/>
          <p:nvPr/>
        </p:nvSpPr>
        <p:spPr>
          <a:xfrm>
            <a:off x="5756040" y="61765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0"/>
          <p:cNvSpPr/>
          <p:nvPr/>
        </p:nvSpPr>
        <p:spPr>
          <a:xfrm flipV="1">
            <a:off x="6581520" y="5562720"/>
            <a:ext cx="972000" cy="62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1"/>
          <p:cNvSpPr/>
          <p:nvPr/>
        </p:nvSpPr>
        <p:spPr>
          <a:xfrm flipH="1">
            <a:off x="6338160" y="5381280"/>
            <a:ext cx="81000" cy="1432440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320" name="Formula 22"/>
              <p:cNvSpPr txBox="1"/>
              <p:nvPr/>
            </p:nvSpPr>
            <p:spPr>
              <a:xfrm>
                <a:off x="7314120" y="5114880"/>
                <a:ext cx="2139480" cy="522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𝑦</m:t>
                                </m:r>
                              </m:e>
                              <m:sub>
                                <m:r>
                                  <m:t xml:space="preserve">1</m:t>
                                </m:r>
                              </m:sub>
                            </m:sSub>
                            <m:sSub>
                              <m:e>
                                <m:r>
                                  <m:t xml:space="preserve">−</m:t>
                                </m:r>
                                <m:r>
                                  <m:t xml:space="preserve">𝑦</m:t>
                                </m:r>
                              </m:e>
                              <m:sub>
                                <m:r>
                                  <m:t xml:space="preserve"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321" name="CustomShape 23"/>
          <p:cNvSpPr/>
          <p:nvPr/>
        </p:nvSpPr>
        <p:spPr>
          <a:xfrm>
            <a:off x="7314120" y="5114880"/>
            <a:ext cx="2139480" cy="522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07" dur="indefinite" restart="never" nodeType="tmRoot">
          <p:childTnLst>
            <p:seq>
              <p:cTn id="208" dur="indefinite" nodeType="mainSeq">
                <p:childTnLst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Variational Auto-Encoders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Aim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Produce a generative model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Previously more of a memory system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Constrain the network to produce latent vectors that follow a Gaussian distribution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3229560" y="4185720"/>
            <a:ext cx="179640" cy="215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4"/>
          <p:cNvSpPr/>
          <p:nvPr/>
        </p:nvSpPr>
        <p:spPr>
          <a:xfrm>
            <a:off x="4535640" y="5242320"/>
            <a:ext cx="72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3477240" y="5242320"/>
            <a:ext cx="72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6"/>
          <p:cNvSpPr/>
          <p:nvPr/>
        </p:nvSpPr>
        <p:spPr>
          <a:xfrm>
            <a:off x="2652840" y="6345720"/>
            <a:ext cx="1333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Input ()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28" name="CustomShape 7"/>
          <p:cNvSpPr/>
          <p:nvPr/>
        </p:nvSpPr>
        <p:spPr>
          <a:xfrm>
            <a:off x="2652840" y="6345720"/>
            <a:ext cx="1333080" cy="369000"/>
          </a:xfrm>
          <a:prstGeom prst="rect">
            <a:avLst/>
          </a:prstGeom>
          <a:blipFill>
            <a:blip r:embed="rId1"/>
            <a:stretch>
              <a:fillRect l="0" t="-9798" r="0" b="-2456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29" name="CustomShape 8"/>
          <p:cNvSpPr/>
          <p:nvPr/>
        </p:nvSpPr>
        <p:spPr>
          <a:xfrm>
            <a:off x="4295520" y="4522320"/>
            <a:ext cx="179640" cy="143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9"/>
          <p:cNvSpPr/>
          <p:nvPr/>
        </p:nvSpPr>
        <p:spPr>
          <a:xfrm>
            <a:off x="5319360" y="4811400"/>
            <a:ext cx="179640" cy="89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0"/>
          <p:cNvSpPr/>
          <p:nvPr/>
        </p:nvSpPr>
        <p:spPr>
          <a:xfrm>
            <a:off x="4774320" y="5688720"/>
            <a:ext cx="133308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AU" sz="18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32" name="CustomShape 11"/>
          <p:cNvSpPr/>
          <p:nvPr/>
        </p:nvSpPr>
        <p:spPr>
          <a:xfrm>
            <a:off x="3735720" y="5940000"/>
            <a:ext cx="133308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AU" sz="18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33" name="CustomShape 12"/>
          <p:cNvSpPr/>
          <p:nvPr/>
        </p:nvSpPr>
        <p:spPr>
          <a:xfrm>
            <a:off x="5608080" y="5242680"/>
            <a:ext cx="72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3"/>
          <p:cNvSpPr/>
          <p:nvPr/>
        </p:nvSpPr>
        <p:spPr>
          <a:xfrm>
            <a:off x="6406560" y="4500000"/>
            <a:ext cx="179640" cy="143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4"/>
          <p:cNvSpPr/>
          <p:nvPr/>
        </p:nvSpPr>
        <p:spPr>
          <a:xfrm>
            <a:off x="6675120" y="5242320"/>
            <a:ext cx="72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5"/>
          <p:cNvSpPr/>
          <p:nvPr/>
        </p:nvSpPr>
        <p:spPr>
          <a:xfrm>
            <a:off x="7459920" y="4185720"/>
            <a:ext cx="179640" cy="215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6"/>
          <p:cNvSpPr/>
          <p:nvPr/>
        </p:nvSpPr>
        <p:spPr>
          <a:xfrm>
            <a:off x="6883200" y="6309000"/>
            <a:ext cx="1333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Output ()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38" name="CustomShape 17"/>
          <p:cNvSpPr/>
          <p:nvPr/>
        </p:nvSpPr>
        <p:spPr>
          <a:xfrm>
            <a:off x="6883200" y="6309000"/>
            <a:ext cx="1333080" cy="369000"/>
          </a:xfrm>
          <a:prstGeom prst="rect">
            <a:avLst/>
          </a:prstGeom>
          <a:blipFill>
            <a:blip r:embed="rId2"/>
            <a:stretch>
              <a:fillRect l="0" t="-9798" r="0" b="-2456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39" name="CustomShape 18"/>
          <p:cNvSpPr/>
          <p:nvPr/>
        </p:nvSpPr>
        <p:spPr>
          <a:xfrm>
            <a:off x="5832360" y="5936040"/>
            <a:ext cx="133308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AU" sz="18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0" name="CustomShape 19"/>
          <p:cNvSpPr/>
          <p:nvPr/>
        </p:nvSpPr>
        <p:spPr>
          <a:xfrm>
            <a:off x="5203080" y="4458240"/>
            <a:ext cx="423000" cy="178272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61" dur="indefinite" restart="never" nodeType="tmRoot">
          <p:childTnLst>
            <p:seq>
              <p:cTn id="262" dur="indefinite" nodeType="mainSeq">
                <p:childTnLst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1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66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Variational Auto-Encoders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Encoder: produces the hidden representation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Decoder: samples from a Gaussian distribution to get noisy representations of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latin typeface="Calibri"/>
              </a:rPr>
              <a:t>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3229560" y="4185720"/>
            <a:ext cx="179640" cy="215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5"/>
          <p:cNvSpPr/>
          <p:nvPr/>
        </p:nvSpPr>
        <p:spPr>
          <a:xfrm>
            <a:off x="4535640" y="5242320"/>
            <a:ext cx="72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6"/>
          <p:cNvSpPr/>
          <p:nvPr/>
        </p:nvSpPr>
        <p:spPr>
          <a:xfrm>
            <a:off x="3477240" y="5242320"/>
            <a:ext cx="72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7"/>
          <p:cNvSpPr/>
          <p:nvPr/>
        </p:nvSpPr>
        <p:spPr>
          <a:xfrm>
            <a:off x="2652840" y="6345720"/>
            <a:ext cx="1333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Input ()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8" name="CustomShape 8"/>
          <p:cNvSpPr/>
          <p:nvPr/>
        </p:nvSpPr>
        <p:spPr>
          <a:xfrm>
            <a:off x="2652840" y="6345720"/>
            <a:ext cx="1333080" cy="369000"/>
          </a:xfrm>
          <a:prstGeom prst="rect">
            <a:avLst/>
          </a:prstGeom>
          <a:blipFill>
            <a:blip r:embed="rId2"/>
            <a:stretch>
              <a:fillRect l="0" t="-9798" r="0" b="-2456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9" name="CustomShape 9"/>
          <p:cNvSpPr/>
          <p:nvPr/>
        </p:nvSpPr>
        <p:spPr>
          <a:xfrm>
            <a:off x="4295520" y="4522320"/>
            <a:ext cx="179640" cy="143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0"/>
          <p:cNvSpPr/>
          <p:nvPr/>
        </p:nvSpPr>
        <p:spPr>
          <a:xfrm>
            <a:off x="5319360" y="4811400"/>
            <a:ext cx="179640" cy="89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1"/>
          <p:cNvSpPr/>
          <p:nvPr/>
        </p:nvSpPr>
        <p:spPr>
          <a:xfrm>
            <a:off x="4774320" y="5688720"/>
            <a:ext cx="133308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AU" sz="18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52" name="CustomShape 12"/>
          <p:cNvSpPr/>
          <p:nvPr/>
        </p:nvSpPr>
        <p:spPr>
          <a:xfrm>
            <a:off x="3735720" y="5940000"/>
            <a:ext cx="133308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AU" sz="18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53" name="CustomShape 13"/>
          <p:cNvSpPr/>
          <p:nvPr/>
        </p:nvSpPr>
        <p:spPr>
          <a:xfrm>
            <a:off x="5608080" y="5242680"/>
            <a:ext cx="72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4"/>
          <p:cNvSpPr/>
          <p:nvPr/>
        </p:nvSpPr>
        <p:spPr>
          <a:xfrm>
            <a:off x="6406560" y="4500000"/>
            <a:ext cx="179640" cy="143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5"/>
          <p:cNvSpPr/>
          <p:nvPr/>
        </p:nvSpPr>
        <p:spPr>
          <a:xfrm>
            <a:off x="6675120" y="5242320"/>
            <a:ext cx="72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6"/>
          <p:cNvSpPr/>
          <p:nvPr/>
        </p:nvSpPr>
        <p:spPr>
          <a:xfrm>
            <a:off x="7459920" y="4185720"/>
            <a:ext cx="179640" cy="2159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7"/>
          <p:cNvSpPr/>
          <p:nvPr/>
        </p:nvSpPr>
        <p:spPr>
          <a:xfrm>
            <a:off x="6883200" y="6309000"/>
            <a:ext cx="1333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Output ()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58" name="CustomShape 18"/>
          <p:cNvSpPr/>
          <p:nvPr/>
        </p:nvSpPr>
        <p:spPr>
          <a:xfrm>
            <a:off x="6883200" y="6309000"/>
            <a:ext cx="1333080" cy="369000"/>
          </a:xfrm>
          <a:prstGeom prst="rect">
            <a:avLst/>
          </a:prstGeom>
          <a:blipFill>
            <a:blip r:embed="rId3"/>
            <a:stretch>
              <a:fillRect l="0" t="-9798" r="0" b="-2456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latin typeface="Calibri"/>
              </a:rPr>
              <a:t> 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59" name="CustomShape 19"/>
          <p:cNvSpPr/>
          <p:nvPr/>
        </p:nvSpPr>
        <p:spPr>
          <a:xfrm>
            <a:off x="5832360" y="5936040"/>
            <a:ext cx="133308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AU" sz="18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60" name="CustomShape 20"/>
          <p:cNvSpPr/>
          <p:nvPr/>
        </p:nvSpPr>
        <p:spPr>
          <a:xfrm>
            <a:off x="2944440" y="4041720"/>
            <a:ext cx="2887920" cy="2340000"/>
          </a:xfrm>
          <a:prstGeom prst="rect">
            <a:avLst/>
          </a:prstGeom>
          <a:solidFill>
            <a:schemeClr val="accent1">
              <a:alpha val="2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1"/>
          <p:cNvSpPr/>
          <p:nvPr/>
        </p:nvSpPr>
        <p:spPr>
          <a:xfrm>
            <a:off x="4984200" y="4049640"/>
            <a:ext cx="2887920" cy="2340000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7" dur="indefinite" restart="never" nodeType="tmRoot">
          <p:childTnLst>
            <p:seq>
              <p:cTn id="278" dur="indefinite" nodeType="mainSeq">
                <p:childTnLst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icture 5" descr=""/>
          <p:cNvPicPr/>
          <p:nvPr/>
        </p:nvPicPr>
        <p:blipFill>
          <a:blip r:embed="rId1"/>
          <a:srcRect l="6762" t="13913" r="1934" b="13622"/>
          <a:stretch/>
        </p:blipFill>
        <p:spPr>
          <a:xfrm>
            <a:off x="6205680" y="1032480"/>
            <a:ext cx="5805720" cy="5759640"/>
          </a:xfrm>
          <a:prstGeom prst="rect">
            <a:avLst/>
          </a:prstGeom>
          <a:ln>
            <a:noFill/>
          </a:ln>
        </p:spPr>
      </p:pic>
      <p:sp>
        <p:nvSpPr>
          <p:cNvPr id="363" name="CustomShape 1"/>
          <p:cNvSpPr/>
          <p:nvPr/>
        </p:nvSpPr>
        <p:spPr>
          <a:xfrm>
            <a:off x="2088360" y="570600"/>
            <a:ext cx="1999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3 iterations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8108640" y="570600"/>
            <a:ext cx="19998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50 iterations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365" name="Picture 8" descr=""/>
          <p:cNvPicPr/>
          <p:nvPr/>
        </p:nvPicPr>
        <p:blipFill>
          <a:blip r:embed="rId2"/>
          <a:srcRect l="6599" t="13539" r="2116" b="13638"/>
          <a:stretch/>
        </p:blipFill>
        <p:spPr>
          <a:xfrm>
            <a:off x="200160" y="1032480"/>
            <a:ext cx="5776200" cy="57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7" dur="indefinite" restart="never" nodeType="tmRoot">
          <p:childTnLst>
            <p:seq>
              <p:cTn id="318" dur="indefinite" nodeType="mainSeq">
                <p:childTnLst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Recap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Briefly Discussed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Transfer learning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Object detection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Model compression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Feature embedding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Variational auto-encoders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31" dur="indefinite" restart="never" nodeType="tmRoot">
          <p:childTnLst>
            <p:seq>
              <p:cTn id="332" dur="indefinite" nodeType="mainSeq">
                <p:childTnLst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6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3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71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89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Part III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Extended Topics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Recap from earlier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Introduced Neural Networks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Trained a very simple network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Extended this to have multiple hidden layers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Changed the loss function to perform unsupervised learning (auto-encoder)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Discussed Convolutional Neural Networks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Basis for using convolutions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Coded up and trained two CNNs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Motivation for using Deep CNNs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More advanced architectures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53" dur="indefinite" restart="never" nodeType="tmRoot">
          <p:childTnLst>
            <p:seq>
              <p:cTn id="3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DCNNs for Practical Problems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Transfer learning and fine-tuning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Getting around the problem of data paucity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Object detection using deep CNNs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 overview of the Faster R CNN framework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Model compression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Dealing with 1000s of queries or putting them on robots/phones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Model distillation as a framework to do this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Transfer Learning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Transfer Learning and Fine-Tuning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Training DCNNs is expensive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Requires a lot of data (1,000 images of 1,000 classes)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 lot GPU processing time (weeks)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Picture 2" descr=""/>
          <p:cNvPicPr/>
          <p:nvPr/>
        </p:nvPicPr>
        <p:blipFill>
          <a:blip r:embed="rId1"/>
          <a:stretch/>
        </p:blipFill>
        <p:spPr>
          <a:xfrm>
            <a:off x="1145160" y="3146760"/>
            <a:ext cx="9901440" cy="371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Transfer Learning and Fine-Tuning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838080" y="1825560"/>
            <a:ext cx="109090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Transfer learning is a form of model adaptation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Takes a pre-trained network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Adapts its parameters using the new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Diverse uses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657360" y="3422160"/>
            <a:ext cx="10877040" cy="339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0" descr=""/>
          <p:cNvPicPr/>
          <p:nvPr/>
        </p:nvPicPr>
        <p:blipFill>
          <a:blip r:embed="rId1"/>
          <a:stretch/>
        </p:blipFill>
        <p:spPr>
          <a:xfrm>
            <a:off x="6957360" y="2311560"/>
            <a:ext cx="4122000" cy="3355560"/>
          </a:xfrm>
          <a:prstGeom prst="rect">
            <a:avLst/>
          </a:prstGeom>
          <a:ln>
            <a:noFill/>
          </a:ln>
        </p:spPr>
      </p:pic>
      <p:sp>
        <p:nvSpPr>
          <p:cNvPr id="1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Transfer Learning and Fine-Tuning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1" descr=""/>
          <p:cNvPicPr/>
          <p:nvPr/>
        </p:nvPicPr>
        <p:blipFill>
          <a:blip r:embed="rId2"/>
          <a:stretch/>
        </p:blipFill>
        <p:spPr>
          <a:xfrm>
            <a:off x="266040" y="4568400"/>
            <a:ext cx="6217200" cy="2197800"/>
          </a:xfrm>
          <a:prstGeom prst="rect">
            <a:avLst/>
          </a:prstGeom>
          <a:ln>
            <a:noFill/>
          </a:ln>
        </p:spPr>
      </p:pic>
      <p:pic>
        <p:nvPicPr>
          <p:cNvPr id="145" name="Picture 6" descr=""/>
          <p:cNvPicPr/>
          <p:nvPr/>
        </p:nvPicPr>
        <p:blipFill>
          <a:blip r:embed="rId3"/>
          <a:stretch/>
        </p:blipFill>
        <p:spPr>
          <a:xfrm>
            <a:off x="450360" y="1449000"/>
            <a:ext cx="5848200" cy="297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1825560"/>
            <a:ext cx="109090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Overview of the process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Take a pre-trained network trained for a different task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Remove the last layer to suite the new task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Choose which layers to keep </a:t>
            </a:r>
            <a:r>
              <a:rPr b="0" lang="en-US" sz="2400" spc="-1" strike="noStrike">
                <a:solidFill>
                  <a:srgbClr val="7030a0"/>
                </a:solidFill>
                <a:latin typeface="Calibri"/>
              </a:rPr>
              <a:t>fixed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or to </a:t>
            </a:r>
            <a:r>
              <a:rPr b="0" lang="en-US" sz="2400" spc="-1" strike="noStrike">
                <a:solidFill>
                  <a:srgbClr val="70ad47"/>
                </a:solidFill>
                <a:latin typeface="Calibri"/>
              </a:rPr>
              <a:t>retrain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68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Train the model as per normal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Transfer Learning and Fine-Tuning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CustomShape 3"/>
          <p:cNvSpPr/>
          <p:nvPr/>
        </p:nvSpPr>
        <p:spPr>
          <a:xfrm flipH="1">
            <a:off x="4107960" y="4274280"/>
            <a:ext cx="744840" cy="1984320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Picture 8" descr=""/>
          <p:cNvPicPr/>
          <p:nvPr/>
        </p:nvPicPr>
        <p:blipFill>
          <a:blip r:embed="rId1"/>
          <a:stretch/>
        </p:blipFill>
        <p:spPr>
          <a:xfrm>
            <a:off x="1573920" y="4307760"/>
            <a:ext cx="1994760" cy="2003760"/>
          </a:xfrm>
          <a:prstGeom prst="rect">
            <a:avLst/>
          </a:prstGeom>
          <a:ln>
            <a:noFill/>
          </a:ln>
        </p:spPr>
      </p:pic>
      <p:sp>
        <p:nvSpPr>
          <p:cNvPr id="150" name="CustomShape 4"/>
          <p:cNvSpPr/>
          <p:nvPr/>
        </p:nvSpPr>
        <p:spPr>
          <a:xfrm flipH="1">
            <a:off x="5382000" y="4771800"/>
            <a:ext cx="700920" cy="1253160"/>
          </a:xfrm>
          <a:prstGeom prst="cube">
            <a:avLst>
              <a:gd name="adj" fmla="val 48421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"/>
          <p:cNvSpPr/>
          <p:nvPr/>
        </p:nvSpPr>
        <p:spPr>
          <a:xfrm flipH="1">
            <a:off x="6618240" y="5193360"/>
            <a:ext cx="770040" cy="612000"/>
          </a:xfrm>
          <a:prstGeom prst="cube">
            <a:avLst>
              <a:gd name="adj" fmla="val 26256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"/>
          <p:cNvSpPr/>
          <p:nvPr/>
        </p:nvSpPr>
        <p:spPr>
          <a:xfrm flipH="1">
            <a:off x="7944120" y="4697640"/>
            <a:ext cx="81000" cy="1432440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7"/>
          <p:cNvSpPr/>
          <p:nvPr/>
        </p:nvSpPr>
        <p:spPr>
          <a:xfrm flipH="1">
            <a:off x="8580960" y="5110920"/>
            <a:ext cx="59400" cy="715320"/>
          </a:xfrm>
          <a:prstGeom prst="cube">
            <a:avLst>
              <a:gd name="adj" fmla="val 79414"/>
            </a:avLst>
          </a:prstGeom>
          <a:solidFill>
            <a:schemeClr val="accent1">
              <a:alpha val="39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8"/>
          <p:cNvSpPr/>
          <p:nvPr/>
        </p:nvSpPr>
        <p:spPr>
          <a:xfrm>
            <a:off x="3582720" y="539676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9"/>
          <p:cNvSpPr/>
          <p:nvPr/>
        </p:nvSpPr>
        <p:spPr>
          <a:xfrm>
            <a:off x="4871880" y="539676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0"/>
          <p:cNvSpPr/>
          <p:nvPr/>
        </p:nvSpPr>
        <p:spPr>
          <a:xfrm>
            <a:off x="6105240" y="540468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1"/>
          <p:cNvSpPr/>
          <p:nvPr/>
        </p:nvSpPr>
        <p:spPr>
          <a:xfrm>
            <a:off x="7422120" y="54637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2"/>
          <p:cNvSpPr/>
          <p:nvPr/>
        </p:nvSpPr>
        <p:spPr>
          <a:xfrm>
            <a:off x="8055360" y="5463720"/>
            <a:ext cx="4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lg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3"/>
          <p:cNvSpPr/>
          <p:nvPr/>
        </p:nvSpPr>
        <p:spPr>
          <a:xfrm flipH="1">
            <a:off x="8568720" y="5176800"/>
            <a:ext cx="59400" cy="575640"/>
          </a:xfrm>
          <a:prstGeom prst="cube">
            <a:avLst>
              <a:gd name="adj" fmla="val 79414"/>
            </a:avLst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4"/>
          <p:cNvSpPr/>
          <p:nvPr/>
        </p:nvSpPr>
        <p:spPr>
          <a:xfrm rot="5400000">
            <a:off x="4782960" y="5304960"/>
            <a:ext cx="637920" cy="23814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56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5"/>
          <p:cNvSpPr/>
          <p:nvPr/>
        </p:nvSpPr>
        <p:spPr>
          <a:xfrm rot="5400000">
            <a:off x="7086240" y="5603760"/>
            <a:ext cx="637920" cy="1784160"/>
          </a:xfrm>
          <a:prstGeom prst="rightBrace">
            <a:avLst>
              <a:gd name="adj1" fmla="val 8333"/>
              <a:gd name="adj2" fmla="val 50000"/>
            </a:avLst>
          </a:prstGeom>
          <a:noFill/>
          <a:ln w="2556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6"/>
          <p:cNvSpPr/>
          <p:nvPr/>
        </p:nvSpPr>
        <p:spPr>
          <a:xfrm flipH="1">
            <a:off x="4111200" y="4274280"/>
            <a:ext cx="744840" cy="1984320"/>
          </a:xfrm>
          <a:prstGeom prst="cube">
            <a:avLst>
              <a:gd name="adj" fmla="val 79414"/>
            </a:avLst>
          </a:prstGeom>
          <a:solidFill>
            <a:srgbClr val="7030a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7"/>
          <p:cNvSpPr/>
          <p:nvPr/>
        </p:nvSpPr>
        <p:spPr>
          <a:xfrm flipH="1">
            <a:off x="5378760" y="4770000"/>
            <a:ext cx="700920" cy="1253160"/>
          </a:xfrm>
          <a:prstGeom prst="cube">
            <a:avLst>
              <a:gd name="adj" fmla="val 48421"/>
            </a:avLst>
          </a:prstGeom>
          <a:solidFill>
            <a:srgbClr val="7030a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8"/>
          <p:cNvSpPr/>
          <p:nvPr/>
        </p:nvSpPr>
        <p:spPr>
          <a:xfrm flipH="1">
            <a:off x="6618240" y="5187960"/>
            <a:ext cx="770040" cy="612000"/>
          </a:xfrm>
          <a:prstGeom prst="cube">
            <a:avLst>
              <a:gd name="adj" fmla="val 26256"/>
            </a:avLst>
          </a:prstGeom>
          <a:solidFill>
            <a:schemeClr val="accent6">
              <a:alpha val="39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9"/>
          <p:cNvSpPr/>
          <p:nvPr/>
        </p:nvSpPr>
        <p:spPr>
          <a:xfrm flipH="1">
            <a:off x="7944480" y="4697640"/>
            <a:ext cx="81000" cy="1432440"/>
          </a:xfrm>
          <a:prstGeom prst="cube">
            <a:avLst>
              <a:gd name="adj" fmla="val 79414"/>
            </a:avLst>
          </a:prstGeom>
          <a:solidFill>
            <a:schemeClr val="accent6">
              <a:alpha val="39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0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24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7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6763</TotalTime>
  <Application>LibreOffice/5.4.2.2$Linux_X86_64 LibreOffice_project/40m0$Build-2</Application>
  <Words>744</Words>
  <Paragraphs>161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2017-10-04T00:24:47Z</dcterms:created>
  <dc:creator>Chris McCool</dc:creator>
  <dc:description/>
  <dc:language>en-AU</dc:language>
  <cp:lastModifiedBy/>
  <dcterms:modified xsi:type="dcterms:W3CDTF">2018-02-14T15:29:13Z</dcterms:modified>
  <cp:revision>172</cp:revision>
  <dc:subject/>
  <dc:title>Digging Deeper Neural Networks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4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31</vt:i4>
  </property>
</Properties>
</file>